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5" r:id="rId8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86" d="100"/>
          <a:sy n="86" d="100"/>
        </p:scale>
        <p:origin x="533" y="67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AA08A3-3CCC-49E6-964C-E1738A6D992D}" type="datetimeFigureOut">
              <a:rPr lang="es-ES" smtClean="0"/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2CB49-322C-48BB-A333-B208C96D6BAF}" type="slidenum">
              <a:rPr lang="es-ES" smtClean="0"/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  <p:sp>
        <p:nvSpPr>
          <p:cNvPr id="121" name="Google Shape;121;p3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  <p:sp>
        <p:nvSpPr>
          <p:cNvPr id="150" name="Google Shape;150;p4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7.xml"/><Relationship Id="rId11" Type="http://schemas.openxmlformats.org/officeDocument/2006/relationships/image" Target="../media/image15.png"/><Relationship Id="rId10" Type="http://schemas.openxmlformats.org/officeDocument/2006/relationships/image" Target="../media/image14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image" Target="../media/image17.png"/><Relationship Id="rId3" Type="http://schemas.openxmlformats.org/officeDocument/2006/relationships/tags" Target="../tags/tag2.xml"/><Relationship Id="rId2" Type="http://schemas.openxmlformats.org/officeDocument/2006/relationships/image" Target="../media/image16.png"/><Relationship Id="rId17" Type="http://schemas.openxmlformats.org/officeDocument/2006/relationships/notesSlide" Target="../notesSlides/notesSlide2.xml"/><Relationship Id="rId16" Type="http://schemas.openxmlformats.org/officeDocument/2006/relationships/slideLayout" Target="../slideLayouts/slideLayout7.xml"/><Relationship Id="rId15" Type="http://schemas.openxmlformats.org/officeDocument/2006/relationships/image" Target="../media/image20.png"/><Relationship Id="rId14" Type="http://schemas.openxmlformats.org/officeDocument/2006/relationships/tags" Target="../tags/tag10.xml"/><Relationship Id="rId13" Type="http://schemas.openxmlformats.org/officeDocument/2006/relationships/image" Target="../media/image19.png"/><Relationship Id="rId12" Type="http://schemas.openxmlformats.org/officeDocument/2006/relationships/tags" Target="../tags/tag9.xml"/><Relationship Id="rId11" Type="http://schemas.openxmlformats.org/officeDocument/2006/relationships/image" Target="../media/image18.png"/><Relationship Id="rId10" Type="http://schemas.openxmlformats.org/officeDocument/2006/relationships/tags" Target="../tags/tag8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3686" y="1529524"/>
            <a:ext cx="6448147" cy="3661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4000" b="1">
                <a:solidFill>
                  <a:srgbClr val="FFFFFF"/>
                </a:solidFill>
              </a:defRPr>
            </a:pPr>
            <a:r>
              <a:rPr lang="es-EC" sz="4400" dirty="0">
                <a:solidFill>
                  <a:schemeClr val="tx1"/>
                </a:solidFill>
              </a:rPr>
              <a:t>Estrategia</a:t>
            </a:r>
            <a:r>
              <a:rPr sz="4400" dirty="0">
                <a:solidFill>
                  <a:schemeClr val="tx1"/>
                </a:solidFill>
              </a:rPr>
              <a:t> de </a:t>
            </a:r>
            <a:r>
              <a:rPr lang="es-EC" sz="4400" dirty="0">
                <a:solidFill>
                  <a:schemeClr val="tx1"/>
                </a:solidFill>
              </a:rPr>
              <a:t>Transformación</a:t>
            </a:r>
            <a:r>
              <a:rPr sz="4400" dirty="0">
                <a:solidFill>
                  <a:schemeClr val="tx1"/>
                </a:solidFill>
              </a:rPr>
              <a:t> Digital</a:t>
            </a:r>
            <a:endParaRPr sz="4400" dirty="0">
              <a:solidFill>
                <a:schemeClr val="tx1"/>
              </a:solidFill>
            </a:endParaRPr>
          </a:p>
          <a:p>
            <a:pPr algn="l">
              <a:defRPr sz="4000" b="1">
                <a:solidFill>
                  <a:srgbClr val="FFFFFF"/>
                </a:solidFill>
              </a:defRPr>
            </a:pPr>
            <a:endParaRPr sz="4000" dirty="0"/>
          </a:p>
          <a:p>
            <a:pPr algn="l">
              <a:defRPr sz="4000" b="1">
                <a:solidFill>
                  <a:srgbClr val="FFFFFF"/>
                </a:solidFill>
              </a:defRPr>
            </a:pPr>
            <a:br>
              <a:rPr dirty="0"/>
            </a:br>
            <a:r>
              <a:rPr sz="3200" b="1" dirty="0">
                <a:solidFill>
                  <a:schemeClr val="bg1"/>
                </a:solidFill>
              </a:rPr>
              <a:t>El </a:t>
            </a:r>
            <a:r>
              <a:rPr lang="es-EC" sz="3200" b="1" dirty="0">
                <a:solidFill>
                  <a:schemeClr val="bg1"/>
                </a:solidFill>
              </a:rPr>
              <a:t>viaje</a:t>
            </a:r>
            <a:r>
              <a:rPr sz="3200" b="1" dirty="0">
                <a:solidFill>
                  <a:schemeClr val="bg1"/>
                </a:solidFill>
              </a:rPr>
              <a:t> de María y </a:t>
            </a:r>
            <a:endParaRPr sz="3200" b="1" dirty="0">
              <a:solidFill>
                <a:schemeClr val="bg1"/>
              </a:solidFill>
            </a:endParaRPr>
          </a:p>
          <a:p>
            <a:pPr algn="l">
              <a:defRPr sz="4000" b="1">
                <a:solidFill>
                  <a:srgbClr val="FFFFFF"/>
                </a:solidFill>
              </a:defRPr>
            </a:pPr>
            <a:r>
              <a:rPr sz="3200" b="1" dirty="0">
                <a:solidFill>
                  <a:schemeClr val="bg1"/>
                </a:solidFill>
              </a:rPr>
              <a:t>la </a:t>
            </a:r>
            <a:r>
              <a:rPr lang="es-EC" sz="3200" b="1" dirty="0">
                <a:solidFill>
                  <a:schemeClr val="bg1"/>
                </a:solidFill>
              </a:rPr>
              <a:t>Omnicanalidad</a:t>
            </a:r>
            <a:endParaRPr lang="es-EC" sz="3200" b="1" dirty="0">
              <a:solidFill>
                <a:schemeClr val="bg1"/>
              </a:solidFill>
            </a:endParaRPr>
          </a:p>
        </p:txBody>
      </p:sp>
      <p:sp>
        <p:nvSpPr>
          <p:cNvPr id="3" name="Google Shape;86;p13"/>
          <p:cNvSpPr/>
          <p:nvPr/>
        </p:nvSpPr>
        <p:spPr>
          <a:xfrm>
            <a:off x="772206" y="1529524"/>
            <a:ext cx="47625" cy="2126202"/>
          </a:xfrm>
          <a:prstGeom prst="rect">
            <a:avLst/>
          </a:prstGeom>
          <a:solidFill>
            <a:srgbClr val="E3061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0000" y="22040"/>
            <a:ext cx="457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07002" y="652508"/>
            <a:ext cx="91440" cy="731520"/>
          </a:xfrm>
          <a:prstGeom prst="rect">
            <a:avLst/>
          </a:prstGeom>
          <a:solidFill>
            <a:srgbClr val="E3061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089882" y="652508"/>
            <a:ext cx="543687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404040"/>
                </a:solidFill>
                <a:latin typeface="Arial" panose="020B0604020202020204"/>
              </a:defRPr>
            </a:pPr>
            <a:r>
              <a:rPr lang="es-EC" sz="2800" dirty="0"/>
              <a:t>Contexto</a:t>
            </a:r>
            <a:r>
              <a:rPr sz="2800" dirty="0"/>
              <a:t>: El </a:t>
            </a:r>
            <a:r>
              <a:rPr lang="es-EC" sz="2800" dirty="0"/>
              <a:t>deseo</a:t>
            </a:r>
            <a:r>
              <a:rPr sz="2800" dirty="0"/>
              <a:t> de </a:t>
            </a:r>
            <a:r>
              <a:rPr lang="es-EC" sz="2800" dirty="0"/>
              <a:t>comprar</a:t>
            </a:r>
            <a:endParaRPr lang="es-EC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274820" y="2190750"/>
            <a:ext cx="7557135" cy="2476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 b="1">
                <a:solidFill>
                  <a:srgbClr val="E30613"/>
                </a:solidFill>
              </a:defRPr>
            </a:pPr>
            <a:r>
              <a:rPr lang="es-EC" sz="2400" dirty="0"/>
              <a:t>Conoce</a:t>
            </a:r>
            <a:r>
              <a:rPr sz="2400" dirty="0"/>
              <a:t> a María</a:t>
            </a:r>
            <a:endParaRPr sz="2400" dirty="0"/>
          </a:p>
          <a:p>
            <a:pPr>
              <a:defRPr sz="2400" b="1">
                <a:solidFill>
                  <a:srgbClr val="E30613"/>
                </a:solidFill>
              </a:defRPr>
            </a:pPr>
            <a:endParaRPr lang="es-MX" dirty="0"/>
          </a:p>
          <a:p>
            <a:pPr>
              <a:spcAft>
                <a:spcPts val="1400"/>
              </a:spcAft>
              <a:defRPr sz="1800"/>
            </a:pPr>
            <a:r>
              <a:rPr dirty="0"/>
              <a:t>•</a:t>
            </a:r>
            <a:r>
              <a:rPr b="1" dirty="0"/>
              <a:t> </a:t>
            </a:r>
            <a:r>
              <a:rPr lang="es-EC" b="1" dirty="0"/>
              <a:t>Perfil</a:t>
            </a:r>
            <a:r>
              <a:rPr b="1" dirty="0"/>
              <a:t>:</a:t>
            </a:r>
            <a:r>
              <a:rPr dirty="0"/>
              <a:t> 35 </a:t>
            </a:r>
            <a:r>
              <a:rPr lang="es-EC" dirty="0"/>
              <a:t>años</a:t>
            </a:r>
            <a:r>
              <a:rPr dirty="0"/>
              <a:t>, </a:t>
            </a:r>
            <a:r>
              <a:rPr lang="es-EC" dirty="0"/>
              <a:t>profesional</a:t>
            </a:r>
            <a:r>
              <a:rPr dirty="0"/>
              <a:t>, </a:t>
            </a:r>
            <a:r>
              <a:rPr lang="es-EC" dirty="0"/>
              <a:t>cliente</a:t>
            </a:r>
            <a:r>
              <a:rPr dirty="0"/>
              <a:t> </a:t>
            </a:r>
            <a:r>
              <a:rPr lang="en-US" noProof="1"/>
              <a:t>fiel</a:t>
            </a:r>
            <a:r>
              <a:rPr dirty="0"/>
              <a:t> de </a:t>
            </a:r>
            <a:r>
              <a:rPr lang="es-ES" dirty="0"/>
              <a:t>De</a:t>
            </a:r>
            <a:r>
              <a:rPr dirty="0"/>
              <a:t> Prati.</a:t>
            </a:r>
            <a:endParaRPr dirty="0"/>
          </a:p>
          <a:p>
            <a:pPr>
              <a:spcAft>
                <a:spcPts val="1400"/>
              </a:spcAft>
              <a:defRPr sz="1800"/>
            </a:pPr>
            <a:r>
              <a:rPr dirty="0"/>
              <a:t>• </a:t>
            </a:r>
            <a:r>
              <a:rPr lang="es-EC" b="1" dirty="0"/>
              <a:t>Situación:</a:t>
            </a:r>
            <a:r>
              <a:rPr lang="es-EC" dirty="0"/>
              <a:t> Son las 9 PM</a:t>
            </a:r>
            <a:r>
              <a:rPr dirty="0"/>
              <a:t>. No </a:t>
            </a:r>
            <a:r>
              <a:rPr lang="es-EC" dirty="0"/>
              <a:t>tiene tiempo de ir al </a:t>
            </a:r>
            <a:r>
              <a:rPr lang="es-ES" altLang="es-EC" dirty="0"/>
              <a:t>local</a:t>
            </a:r>
            <a:r>
              <a:rPr lang="es-EC" dirty="0"/>
              <a:t>.</a:t>
            </a:r>
            <a:endParaRPr lang="es-EC" dirty="0"/>
          </a:p>
          <a:p>
            <a:pPr>
              <a:spcAft>
                <a:spcPts val="1400"/>
              </a:spcAft>
              <a:defRPr sz="1800"/>
            </a:pPr>
            <a:r>
              <a:rPr dirty="0"/>
              <a:t>•</a:t>
            </a:r>
            <a:r>
              <a:rPr b="1" dirty="0"/>
              <a:t> </a:t>
            </a:r>
            <a:r>
              <a:rPr lang="es-EC" b="1" dirty="0"/>
              <a:t>Objetivo:</a:t>
            </a:r>
            <a:r>
              <a:rPr lang="es-EC" dirty="0"/>
              <a:t> Quiere comprar un vestido para el fin de semana desde su celular.</a:t>
            </a:r>
            <a:endParaRPr lang="es-EC" dirty="0"/>
          </a:p>
          <a:p>
            <a:pPr>
              <a:spcAft>
                <a:spcPts val="1400"/>
              </a:spcAft>
              <a:defRPr sz="1800"/>
            </a:pPr>
            <a:r>
              <a:rPr dirty="0"/>
              <a:t>• </a:t>
            </a:r>
            <a:r>
              <a:rPr lang="es-EC" b="1" dirty="0"/>
              <a:t>Expectativa:</a:t>
            </a:r>
            <a:r>
              <a:rPr lang="es-EC" dirty="0"/>
              <a:t> Una experiencia rápida y fluida.</a:t>
            </a:r>
            <a:endParaRPr lang="es-EC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080" y="1472565"/>
            <a:ext cx="3838575" cy="52336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95573" y="670264"/>
            <a:ext cx="362140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404040"/>
                </a:solidFill>
                <a:latin typeface="Arial" panose="020B0604020202020204"/>
              </a:defRPr>
            </a:pPr>
            <a:r>
              <a:rPr lang="es-EC" sz="2800" dirty="0"/>
              <a:t>El Bloqueo del Pago</a:t>
            </a:r>
            <a:endParaRPr lang="es-EC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095573" y="1384028"/>
            <a:ext cx="4818563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/>
            </a:pPr>
            <a:r>
              <a:rPr lang="es-EC" sz="1600"/>
              <a:t>María llena su carrito, pero enfrenta el 'Papeleo Digital':</a:t>
            </a:r>
            <a:endParaRPr lang="es-EC" sz="1600"/>
          </a:p>
        </p:txBody>
      </p:sp>
      <p:sp>
        <p:nvSpPr>
          <p:cNvPr id="5" name="Rounded Rectangle 4"/>
          <p:cNvSpPr/>
          <p:nvPr/>
        </p:nvSpPr>
        <p:spPr>
          <a:xfrm>
            <a:off x="1978012" y="2143958"/>
            <a:ext cx="5793574" cy="3005090"/>
          </a:xfrm>
          <a:prstGeom prst="roundRect">
            <a:avLst/>
          </a:prstGeom>
          <a:solidFill>
            <a:srgbClr val="FFFFFF"/>
          </a:solidFill>
          <a:ln>
            <a:solidFill>
              <a:srgbClr val="DCDC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568419" y="2474699"/>
            <a:ext cx="26127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1">
                <a:solidFill>
                  <a:srgbClr val="E30613"/>
                </a:solidFill>
              </a:defRPr>
            </a:pPr>
            <a:r>
              <a:rPr lang="es-EC" sz="2000" dirty="0"/>
              <a:t>Dolores en el Checkout</a:t>
            </a:r>
            <a:endParaRPr lang="es-EC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2271012" y="3054033"/>
            <a:ext cx="5207574" cy="1184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100">
                <a:solidFill>
                  <a:srgbClr val="404040"/>
                </a:solidFill>
              </a:defRPr>
            </a:pPr>
            <a:r>
              <a:rPr lang="es-EC" sz="1400" dirty="0"/>
              <a:t>❌ Códigos SMS que expiran en 5 minutos (Llegan tarde).</a:t>
            </a:r>
            <a:endParaRPr lang="es-EC" sz="1400" dirty="0"/>
          </a:p>
          <a:p>
            <a:pPr>
              <a:spcAft>
                <a:spcPts val="600"/>
              </a:spcAft>
              <a:defRPr sz="1100">
                <a:solidFill>
                  <a:srgbClr val="404040"/>
                </a:solidFill>
              </a:defRPr>
            </a:pPr>
            <a:r>
              <a:rPr lang="es-EC" sz="1400" dirty="0"/>
              <a:t>❌ Imposibilidad de pagos mixtos (Crédito De Prati + Visa).</a:t>
            </a:r>
            <a:endParaRPr lang="es-EC" sz="1400" dirty="0"/>
          </a:p>
          <a:p>
            <a:pPr>
              <a:spcAft>
                <a:spcPts val="600"/>
              </a:spcAft>
              <a:defRPr sz="1100">
                <a:solidFill>
                  <a:srgbClr val="404040"/>
                </a:solidFill>
              </a:defRPr>
            </a:pPr>
            <a:r>
              <a:rPr lang="es-EC" sz="1400" dirty="0"/>
              <a:t>❌ Procesos de validación redundantes.</a:t>
            </a:r>
            <a:endParaRPr lang="es-EC" sz="1400" dirty="0"/>
          </a:p>
          <a:p>
            <a:pPr>
              <a:spcAft>
                <a:spcPts val="600"/>
              </a:spcAft>
              <a:defRPr sz="1100">
                <a:solidFill>
                  <a:srgbClr val="404040"/>
                </a:solidFill>
              </a:defRPr>
            </a:pPr>
            <a:r>
              <a:rPr lang="es-EC" sz="1400" dirty="0"/>
              <a:t>👉 Resultado: Frustración y pausa en la compra.</a:t>
            </a:r>
            <a:endParaRPr lang="es-EC" sz="1400" dirty="0"/>
          </a:p>
        </p:txBody>
      </p:sp>
      <p:sp>
        <p:nvSpPr>
          <p:cNvPr id="8" name="Rectangle 1"/>
          <p:cNvSpPr/>
          <p:nvPr/>
        </p:nvSpPr>
        <p:spPr>
          <a:xfrm>
            <a:off x="907002" y="652508"/>
            <a:ext cx="91440" cy="731520"/>
          </a:xfrm>
          <a:prstGeom prst="rect">
            <a:avLst/>
          </a:prstGeom>
          <a:solidFill>
            <a:srgbClr val="E3061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64000" y="1566000"/>
            <a:ext cx="3528000" cy="5292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98758" y="670263"/>
            <a:ext cx="591883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404040"/>
                </a:solidFill>
                <a:latin typeface="Arial" panose="020B0604020202020204"/>
              </a:defRPr>
            </a:pPr>
            <a:r>
              <a:rPr lang="es-EC" sz="2800"/>
              <a:t>El Drama del Stock (El Abandono)</a:t>
            </a:r>
            <a:endParaRPr lang="es-EC" sz="2800"/>
          </a:p>
        </p:txBody>
      </p:sp>
      <p:sp>
        <p:nvSpPr>
          <p:cNvPr id="4" name="TextBox 3"/>
          <p:cNvSpPr txBox="1"/>
          <p:nvPr/>
        </p:nvSpPr>
        <p:spPr>
          <a:xfrm>
            <a:off x="1098758" y="1384028"/>
            <a:ext cx="3393621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/>
            </a:pPr>
            <a:r>
              <a:rPr lang="es-EC" sz="1600"/>
              <a:t>El golpe final a la intención de compra:</a:t>
            </a:r>
            <a:endParaRPr lang="es-EC" sz="1600"/>
          </a:p>
        </p:txBody>
      </p:sp>
      <p:sp>
        <p:nvSpPr>
          <p:cNvPr id="5" name="Rounded Rectangle 4"/>
          <p:cNvSpPr/>
          <p:nvPr/>
        </p:nvSpPr>
        <p:spPr>
          <a:xfrm>
            <a:off x="2795568" y="2286000"/>
            <a:ext cx="4572000" cy="3200400"/>
          </a:xfrm>
          <a:prstGeom prst="roundRect">
            <a:avLst/>
          </a:prstGeom>
          <a:solidFill>
            <a:srgbClr val="FFFFFF"/>
          </a:solidFill>
          <a:ln>
            <a:solidFill>
              <a:srgbClr val="DCDC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6" name="TextBox 5"/>
          <p:cNvSpPr txBox="1"/>
          <p:nvPr/>
        </p:nvSpPr>
        <p:spPr>
          <a:xfrm>
            <a:off x="3740111" y="2468881"/>
            <a:ext cx="268291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E30613"/>
                </a:solidFill>
              </a:defRPr>
            </a:pPr>
            <a:r>
              <a:rPr lang="es-EC" sz="2000" dirty="0"/>
              <a:t>Incertidumbre Logística</a:t>
            </a:r>
            <a:endParaRPr lang="es-EC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2978448" y="3017521"/>
            <a:ext cx="420624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EC" sz="1400" dirty="0"/>
          </a:p>
          <a:p>
            <a:pPr>
              <a:spcAft>
                <a:spcPts val="600"/>
              </a:spcAft>
              <a:defRPr sz="1100">
                <a:solidFill>
                  <a:srgbClr val="404040"/>
                </a:solidFill>
              </a:defRPr>
            </a:pPr>
            <a:r>
              <a:rPr lang="es-EC" sz="1400" dirty="0"/>
              <a:t>❌ Verificación de Stock TARDÍA (Al final del checkout).</a:t>
            </a:r>
            <a:endParaRPr lang="es-EC" sz="1400" dirty="0"/>
          </a:p>
          <a:p>
            <a:pPr>
              <a:spcAft>
                <a:spcPts val="600"/>
              </a:spcAft>
              <a:defRPr sz="1100">
                <a:solidFill>
                  <a:srgbClr val="404040"/>
                </a:solidFill>
              </a:defRPr>
            </a:pPr>
            <a:r>
              <a:rPr lang="es-EC" sz="1400" dirty="0"/>
              <a:t>❌ El vestido talla M ya no está disponible.</a:t>
            </a:r>
            <a:endParaRPr lang="es-EC" sz="1400" dirty="0"/>
          </a:p>
          <a:p>
            <a:pPr>
              <a:spcAft>
                <a:spcPts val="600"/>
              </a:spcAft>
              <a:defRPr sz="1100">
                <a:solidFill>
                  <a:srgbClr val="404040"/>
                </a:solidFill>
              </a:defRPr>
            </a:pPr>
            <a:r>
              <a:rPr lang="es-EC" sz="1400" dirty="0"/>
              <a:t>❌ Tiempos de envío de 3 a 7 días (Demasiado lento).</a:t>
            </a:r>
            <a:endParaRPr lang="es-EC" sz="1400" dirty="0"/>
          </a:p>
          <a:p>
            <a:pPr>
              <a:spcAft>
                <a:spcPts val="600"/>
              </a:spcAft>
              <a:defRPr sz="1100">
                <a:solidFill>
                  <a:srgbClr val="404040"/>
                </a:solidFill>
              </a:defRPr>
            </a:pPr>
            <a:r>
              <a:rPr lang="es-EC" sz="1400" dirty="0"/>
              <a:t>👉 Resultado Final: María cierra la página. Venta perdida.</a:t>
            </a:r>
            <a:endParaRPr lang="es-EC" sz="1400" dirty="0"/>
          </a:p>
        </p:txBody>
      </p:sp>
      <p:sp>
        <p:nvSpPr>
          <p:cNvPr id="10" name="Rectangle 1"/>
          <p:cNvSpPr/>
          <p:nvPr/>
        </p:nvSpPr>
        <p:spPr>
          <a:xfrm>
            <a:off x="907002" y="652508"/>
            <a:ext cx="91440" cy="731520"/>
          </a:xfrm>
          <a:prstGeom prst="rect">
            <a:avLst/>
          </a:prstGeom>
          <a:solidFill>
            <a:srgbClr val="E3061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64000" y="1566000"/>
            <a:ext cx="3528000" cy="5292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98758" y="677484"/>
            <a:ext cx="583247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404040"/>
                </a:solidFill>
                <a:latin typeface="Arial" panose="020B0604020202020204"/>
              </a:defRPr>
            </a:pPr>
            <a:r>
              <a:rPr lang="es-EC" sz="2800" dirty="0"/>
              <a:t>Validación con Datos de Mercado</a:t>
            </a:r>
            <a:endParaRPr lang="es-EC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433526" y="1906889"/>
            <a:ext cx="3324949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8000" b="1">
                <a:solidFill>
                  <a:srgbClr val="E30613"/>
                </a:solidFill>
              </a:defRPr>
            </a:pPr>
            <a:r>
              <a:rPr lang="es-EC" sz="8000"/>
              <a:t>70-75%</a:t>
            </a:r>
            <a:endParaRPr lang="es-EC" sz="8000"/>
          </a:p>
        </p:txBody>
      </p:sp>
      <p:sp>
        <p:nvSpPr>
          <p:cNvPr id="5" name="TextBox 4"/>
          <p:cNvSpPr txBox="1"/>
          <p:nvPr/>
        </p:nvSpPr>
        <p:spPr>
          <a:xfrm>
            <a:off x="1336040" y="3303270"/>
            <a:ext cx="9677400" cy="2861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defRPr sz="2000"/>
            </a:pPr>
            <a:r>
              <a:rPr lang="en-US" altLang="es-ES" sz="2000"/>
              <a:t>Diversos estudios de Baymard Institute se</a:t>
            </a:r>
            <a:r>
              <a:rPr lang="en-US" altLang="en-US" sz="2000"/>
              <a:t>ñ</a:t>
            </a:r>
            <a:r>
              <a:rPr lang="en-US" altLang="es-ES" sz="2000"/>
              <a:t>alan que el abandono de carrito en </a:t>
            </a:r>
            <a:r>
              <a:rPr lang="es-ES" altLang="en-US" sz="2000"/>
              <a:t>E</a:t>
            </a:r>
            <a:r>
              <a:rPr lang="en-US" altLang="es-ES" sz="2000"/>
              <a:t>-commerce suele situarse entre el 70% y el 75%. </a:t>
            </a:r>
            <a:endParaRPr lang="en-US" altLang="es-ES" sz="2000"/>
          </a:p>
          <a:p>
            <a:pPr algn="l">
              <a:lnSpc>
                <a:spcPct val="150000"/>
              </a:lnSpc>
              <a:defRPr sz="2000"/>
            </a:pPr>
            <a:r>
              <a:rPr lang="en-US" altLang="es-ES" sz="2000"/>
              <a:t>Si bien Deprati no divulga cifras oficiales, su plataforma online es parte del mismo ecosistema digital y, por lo tanto, es plausible que experimente tasas similares a las del promedio del mercado.”</a:t>
            </a:r>
            <a:br>
              <a:rPr lang="es-EC"/>
            </a:br>
            <a:r>
              <a:rPr lang="es-EC" b="1"/>
              <a:t>Costos Agravantes:</a:t>
            </a:r>
            <a:r>
              <a:rPr lang="es-EC"/>
              <a:t> Inseguridad del usuario y baja conversión (1-2%).</a:t>
            </a:r>
            <a:endParaRPr lang="es-EC"/>
          </a:p>
        </p:txBody>
      </p:sp>
      <p:sp>
        <p:nvSpPr>
          <p:cNvPr id="7" name="Rectangle 1"/>
          <p:cNvSpPr/>
          <p:nvPr/>
        </p:nvSpPr>
        <p:spPr>
          <a:xfrm>
            <a:off x="907002" y="652508"/>
            <a:ext cx="91440" cy="731520"/>
          </a:xfrm>
          <a:prstGeom prst="rect">
            <a:avLst/>
          </a:prstGeom>
          <a:solidFill>
            <a:srgbClr val="E3061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5" descr="image.png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71500" y="2266950"/>
            <a:ext cx="3492400" cy="321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5" descr="image.pn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349650" y="2266950"/>
            <a:ext cx="3492549" cy="321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5" descr="image.png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8127950" y="2266950"/>
            <a:ext cx="3492400" cy="321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5" descr="image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746200" y="5867400"/>
            <a:ext cx="1333500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5" descr="image.png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5429101" y="5867400"/>
            <a:ext cx="1333500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5" descr="image.png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9112001" y="5867400"/>
            <a:ext cx="1333500" cy="13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5"/>
          <p:cNvSpPr txBox="1"/>
          <p:nvPr/>
        </p:nvSpPr>
        <p:spPr>
          <a:xfrm>
            <a:off x="784225" y="381000"/>
            <a:ext cx="11401425" cy="43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defRPr sz="2800" b="1">
                <a:solidFill>
                  <a:srgbClr val="404040"/>
                </a:solidFill>
                <a:latin typeface="Arial" panose="020B0604020202020204"/>
              </a:defRPr>
            </a:pPr>
            <a:r>
              <a:rPr lang="es-EC" dirty="0">
                <a:sym typeface="+mn-ea"/>
              </a:rPr>
              <a:t>Solución: Fluidez para María</a:t>
            </a:r>
            <a:endParaRPr lang="es-EC" sz="2800" b="1" i="0" u="none" strike="noStrike" cap="none" dirty="0">
              <a:solidFill>
                <a:srgbClr val="404040"/>
              </a:solidFill>
              <a:latin typeface="Arial" panose="020B0604020202020204"/>
              <a:sym typeface="Arial" panose="020B0604020202020204"/>
            </a:endParaRPr>
          </a:p>
        </p:txBody>
      </p:sp>
      <p:sp>
        <p:nvSpPr>
          <p:cNvPr id="130" name="Google Shape;130;p15"/>
          <p:cNvSpPr/>
          <p:nvPr/>
        </p:nvSpPr>
        <p:spPr>
          <a:xfrm>
            <a:off x="571500" y="381000"/>
            <a:ext cx="76200" cy="933450"/>
          </a:xfrm>
          <a:prstGeom prst="rect">
            <a:avLst/>
          </a:prstGeom>
          <a:solidFill>
            <a:srgbClr val="E3061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1" name="Google Shape;131;p15"/>
          <p:cNvSpPr txBox="1"/>
          <p:nvPr/>
        </p:nvSpPr>
        <p:spPr>
          <a:xfrm>
            <a:off x="3629025" y="998220"/>
            <a:ext cx="4933950" cy="69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None/>
            </a:pPr>
            <a:r>
              <a:rPr lang="en-US" sz="1500" b="1" i="0" u="none" strike="noStrike" cap="none">
                <a:solidFill>
                  <a:srgbClr val="4B5563"/>
                </a:solidFill>
                <a:latin typeface="Roboto Medium" panose="02000000000000000000"/>
                <a:ea typeface="Roboto Medium" panose="02000000000000000000"/>
                <a:cs typeface="Roboto Medium" panose="02000000000000000000"/>
                <a:sym typeface="Roboto Medium" panose="02000000000000000000"/>
              </a:rPr>
              <a:t>Estrategia de tres pilares para capturar y fidelizar a María.</a:t>
            </a:r>
            <a:endParaRPr sz="1400" b="1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2" name="Google Shape;132;p15"/>
          <p:cNvSpPr txBox="1"/>
          <p:nvPr/>
        </p:nvSpPr>
        <p:spPr>
          <a:xfrm>
            <a:off x="571500" y="7296150"/>
            <a:ext cx="11049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Abandono reducido | Ventas digitales | Retorno de Inversión en 6 meses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33" name="Google Shape;133;p15" descr="image.png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2079575" y="2590800"/>
            <a:ext cx="47625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5"/>
          <p:cNvSpPr txBox="1"/>
          <p:nvPr/>
        </p:nvSpPr>
        <p:spPr>
          <a:xfrm>
            <a:off x="784227" y="3162300"/>
            <a:ext cx="3066945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>
                <a:solidFill>
                  <a:srgbClr val="1A1A1A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Marketing Inteligente (IA)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5" name="Google Shape;135;p15"/>
          <p:cNvSpPr txBox="1"/>
          <p:nvPr/>
        </p:nvSpPr>
        <p:spPr>
          <a:xfrm>
            <a:off x="857250" y="3600450"/>
            <a:ext cx="2920900" cy="2192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 panose="020B0604020202020204" pitchFamily="34" charset="0"/>
              <a:buChar char="•"/>
            </a:pPr>
            <a:r>
              <a:rPr lang="en-US" sz="135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Emails/SMS de recordatorio con descuentos exclusivos. </a:t>
            </a:r>
            <a:endParaRPr lang="en-US" sz="1350" b="0" i="0" u="none" strike="noStrike" cap="none">
              <a:solidFill>
                <a:srgbClr val="4B55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285750" marR="0" lvl="0" indent="-28575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 panose="020B0604020202020204" pitchFamily="34" charset="0"/>
              <a:buChar char="•"/>
            </a:pPr>
            <a:r>
              <a:rPr lang="en-US" sz="135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IA para personalizar ofertas.</a:t>
            </a:r>
            <a:endParaRPr lang="en-US" sz="1350" b="0" i="0" u="none" strike="noStrike" cap="none">
              <a:solidFill>
                <a:srgbClr val="4B55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285750" marR="0" lvl="0" indent="-28575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 panose="020B0604020202020204" pitchFamily="34" charset="0"/>
              <a:buChar char="•"/>
            </a:pPr>
            <a:r>
              <a:rPr lang="en-US" sz="1350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+mn-ea"/>
              </a:rPr>
              <a:t> Incentivos dinámicos para cerrar la venta</a:t>
            </a:r>
            <a:r>
              <a:rPr lang="es-EC" sz="1350" dirty="0">
                <a:sym typeface="+mn-ea"/>
              </a:rPr>
              <a:t>.</a:t>
            </a:r>
            <a:endParaRPr lang="es-EC" sz="1350" dirty="0"/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 panose="020B0604020202020204"/>
              <a:buNone/>
            </a:pPr>
            <a:endParaRPr lang="en-US" sz="1350" b="0" i="0" u="none" strike="noStrike" cap="none">
              <a:solidFill>
                <a:srgbClr val="4B55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6" name="Google Shape;136;p15"/>
          <p:cNvSpPr txBox="1"/>
          <p:nvPr/>
        </p:nvSpPr>
        <p:spPr>
          <a:xfrm>
            <a:off x="857250" y="5147945"/>
            <a:ext cx="292090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 panose="020B0604020202020204"/>
              <a:buNone/>
            </a:pPr>
            <a:r>
              <a:rPr lang="en-US" sz="1350" b="1" i="0" u="none" strike="noStrike" cap="none">
                <a:solidFill>
                  <a:srgbClr val="11111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Resultado: 20-30% de carritos recuperados.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37" name="Google Shape;137;p15" descr="image.png"/>
          <p:cNvPicPr preferRelativeResize="0"/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5881538" y="2590800"/>
            <a:ext cx="42862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5"/>
          <p:cNvSpPr txBox="1"/>
          <p:nvPr/>
        </p:nvSpPr>
        <p:spPr>
          <a:xfrm>
            <a:off x="4562374" y="3162300"/>
            <a:ext cx="3067102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>
                <a:solidFill>
                  <a:srgbClr val="1A1A1A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Simplificación del Pago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9" name="Google Shape;139;p15"/>
          <p:cNvSpPr txBox="1"/>
          <p:nvPr/>
        </p:nvSpPr>
        <p:spPr>
          <a:xfrm>
            <a:off x="4635400" y="3600450"/>
            <a:ext cx="2921049" cy="1477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</a:defRPr>
            </a:pPr>
            <a:r>
              <a:rPr lang="es-EC" sz="1350" dirty="0">
                <a:sym typeface="+mn-ea"/>
              </a:rPr>
              <a:t>Integración pasarela '</a:t>
            </a:r>
            <a:r>
              <a:rPr lang="es-EC" sz="1350" dirty="0" err="1">
                <a:sym typeface="+mn-ea"/>
              </a:rPr>
              <a:t>Pesefin</a:t>
            </a:r>
            <a:r>
              <a:rPr lang="es-EC" sz="1350" dirty="0">
                <a:sym typeface="+mn-ea"/>
              </a:rPr>
              <a:t>'.</a:t>
            </a:r>
            <a:endParaRPr lang="es-EC" sz="135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</a:defRPr>
            </a:pPr>
            <a:r>
              <a:rPr lang="es-EC" sz="1350" dirty="0">
                <a:sym typeface="+mn-ea"/>
              </a:rPr>
              <a:t>Pago Mixto en un clic (Crédito + Tarjeta).</a:t>
            </a:r>
            <a:endParaRPr lang="es-EC" sz="135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</a:defRPr>
            </a:pPr>
            <a:r>
              <a:rPr lang="es-EC" sz="1350" dirty="0">
                <a:sym typeface="+mn-ea"/>
              </a:rPr>
              <a:t>Eliminación de validaciones redundantes</a:t>
            </a:r>
            <a:r>
              <a:rPr lang="en-US" sz="135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</a:t>
            </a:r>
            <a:endParaRPr lang="en-US" sz="1350" b="0" i="0" u="none" strike="noStrike" cap="none">
              <a:solidFill>
                <a:srgbClr val="4B55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</a:defRPr>
            </a:pPr>
            <a:r>
              <a:rPr lang="en-US" sz="135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Remarketing en redes sociales.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0" name="Google Shape;140;p15"/>
          <p:cNvSpPr txBox="1"/>
          <p:nvPr/>
        </p:nvSpPr>
        <p:spPr>
          <a:xfrm>
            <a:off x="4635400" y="5207000"/>
            <a:ext cx="2921049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 panose="020B0604020202020204"/>
              <a:buNone/>
            </a:pPr>
            <a:r>
              <a:rPr lang="en-US" sz="1350" b="1" i="0" u="none" strike="noStrike" cap="none">
                <a:solidFill>
                  <a:srgbClr val="11111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Resultado: Conversión sube a 3-5%.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41" name="Google Shape;141;p15" descr="image.png"/>
          <p:cNvPicPr preferRelativeResize="0"/>
          <p:nvPr/>
        </p:nvPicPr>
        <p:blipFill rotWithShape="1">
          <a:blip r:embed="rId8"/>
          <a:srcRect/>
          <a:stretch>
            <a:fillRect/>
          </a:stretch>
        </p:blipFill>
        <p:spPr>
          <a:xfrm>
            <a:off x="9659838" y="2590800"/>
            <a:ext cx="42862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 txBox="1"/>
          <p:nvPr/>
        </p:nvSpPr>
        <p:spPr>
          <a:xfrm>
            <a:off x="8340677" y="3162300"/>
            <a:ext cx="3066945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>
                <a:solidFill>
                  <a:srgbClr val="1A1A1A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Logística Omnicanal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3" name="Google Shape;143;p15"/>
          <p:cNvSpPr txBox="1"/>
          <p:nvPr/>
        </p:nvSpPr>
        <p:spPr>
          <a:xfrm>
            <a:off x="8413700" y="3629025"/>
            <a:ext cx="2920900" cy="119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</a:defRPr>
            </a:pPr>
            <a:r>
              <a:rPr lang="es-EC" sz="1350" dirty="0">
                <a:sym typeface="+mn-ea"/>
              </a:rPr>
              <a:t>Visibilidad Total:</a:t>
            </a:r>
            <a:endParaRPr lang="es-EC" sz="1350" dirty="0">
              <a:sym typeface="+mn-ea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</a:defRPr>
            </a:pPr>
            <a:r>
              <a:rPr lang="es-EC" sz="1350" dirty="0">
                <a:sym typeface="+mn-ea"/>
              </a:rPr>
              <a:t>Algoritmo de Asignación: </a:t>
            </a:r>
            <a:endParaRPr lang="es-EC" sz="1350" dirty="0">
              <a:sym typeface="+mn-ea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</a:defRPr>
            </a:pPr>
            <a:r>
              <a:rPr lang="en-US" sz="135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Opción de recogida en tienda (Click &amp; Collect) para evitar stock-outs y costos de envío caros.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4" name="Google Shape;144;p15"/>
          <p:cNvSpPr txBox="1"/>
          <p:nvPr/>
        </p:nvSpPr>
        <p:spPr>
          <a:xfrm>
            <a:off x="8413700" y="5291455"/>
            <a:ext cx="2920900" cy="415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 panose="020B0604020202020204"/>
              <a:buNone/>
            </a:pPr>
            <a:r>
              <a:rPr lang="en-US" sz="1350" b="1" i="0" u="none" strike="noStrike" cap="none">
                <a:solidFill>
                  <a:srgbClr val="11111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Resultado: Mejora la gestión de inventario.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45" name="Google Shape;145;p15" descr="image.png"/>
          <p:cNvPicPr preferRelativeResize="0"/>
          <p:nvPr/>
        </p:nvPicPr>
        <p:blipFill rotWithShape="1">
          <a:blip r:embed="rId9"/>
          <a:srcRect/>
          <a:stretch>
            <a:fillRect/>
          </a:stretch>
        </p:blipFill>
        <p:spPr>
          <a:xfrm>
            <a:off x="2303412" y="5947092"/>
            <a:ext cx="219075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5" descr="image.png"/>
          <p:cNvPicPr preferRelativeResize="0"/>
          <p:nvPr/>
        </p:nvPicPr>
        <p:blipFill rotWithShape="1">
          <a:blip r:embed="rId10"/>
          <a:srcRect/>
          <a:stretch>
            <a:fillRect/>
          </a:stretch>
        </p:blipFill>
        <p:spPr>
          <a:xfrm>
            <a:off x="5986313" y="6067742"/>
            <a:ext cx="219075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5" descr="image.png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9635876" y="6019482"/>
            <a:ext cx="285750" cy="28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 descr="image.png"/>
          <p:cNvPicPr preferRelativeResize="0"/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571500" y="1504950"/>
            <a:ext cx="4426585" cy="364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6" descr="image.png"/>
          <p:cNvPicPr preferRelativeResize="0"/>
          <p:nvPr>
            <p:custDataLst>
              <p:tags r:id="rId3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5678170" y="1504950"/>
            <a:ext cx="5942330" cy="364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6" descr="image.png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571500" y="5149532"/>
            <a:ext cx="11049000" cy="141446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 txBox="1"/>
          <p:nvPr/>
        </p:nvSpPr>
        <p:spPr>
          <a:xfrm>
            <a:off x="762000" y="381000"/>
            <a:ext cx="11401425" cy="43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algn="l" rtl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800" b="1">
                <a:solidFill>
                  <a:srgbClr val="404040"/>
                </a:solidFill>
                <a:latin typeface="Arial" panose="020B0604020202020204"/>
              </a:defRPr>
            </a:pPr>
            <a:r>
              <a:rPr lang="es-EC" sz="2800" b="1" i="0" u="none" strike="noStrike" cap="none" dirty="0">
                <a:sym typeface="Roboto" panose="02000000000000000000"/>
              </a:rPr>
              <a:t>EMPODERANDO</a:t>
            </a:r>
            <a:r>
              <a:rPr lang="es-ES" altLang="es-EC" sz="2800" b="1" i="0" u="none" strike="noStrike" cap="none" dirty="0">
                <a:sym typeface="Roboto" panose="02000000000000000000"/>
              </a:rPr>
              <a:t> LOS DATOS</a:t>
            </a:r>
            <a:endParaRPr lang="es-ES" altLang="es-EC" sz="2800" b="1" i="0" u="none" strike="noStrike" cap="none" dirty="0">
              <a:latin typeface="Arial" panose="020B0604020202020204"/>
              <a:sym typeface="Roboto" panose="02000000000000000000"/>
            </a:endParaRPr>
          </a:p>
        </p:txBody>
      </p:sp>
      <p:sp>
        <p:nvSpPr>
          <p:cNvPr id="156" name="Google Shape;156;p16"/>
          <p:cNvSpPr/>
          <p:nvPr/>
        </p:nvSpPr>
        <p:spPr>
          <a:xfrm>
            <a:off x="571500" y="381000"/>
            <a:ext cx="76200" cy="933450"/>
          </a:xfrm>
          <a:prstGeom prst="rect">
            <a:avLst/>
          </a:prstGeom>
          <a:solidFill>
            <a:srgbClr val="E3061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7" name="Google Shape;157;p16"/>
          <p:cNvSpPr txBox="1"/>
          <p:nvPr>
            <p:custDataLst>
              <p:tags r:id="rId5"/>
            </p:custDataLst>
          </p:nvPr>
        </p:nvSpPr>
        <p:spPr>
          <a:xfrm>
            <a:off x="866775" y="1800225"/>
            <a:ext cx="5030628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4825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 panose="020B0604020202020204"/>
              <a:buNone/>
            </a:pPr>
            <a:r>
              <a:rPr lang="en-US" sz="1950" b="1" i="0" u="none" strike="noStrike" cap="none">
                <a:solidFill>
                  <a:srgbClr val="37415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Capacitación Práctica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8" name="Google Shape;158;p16"/>
          <p:cNvSpPr txBox="1"/>
          <p:nvPr>
            <p:custDataLst>
              <p:tags r:id="rId6"/>
            </p:custDataLst>
          </p:nvPr>
        </p:nvSpPr>
        <p:spPr>
          <a:xfrm>
            <a:off x="866775" y="2324100"/>
            <a:ext cx="3754120" cy="906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None/>
            </a:pPr>
            <a:r>
              <a:rPr lang="en-US" sz="150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Talleres para Marketing, Logística y TI. Creación de roles de </a:t>
            </a:r>
            <a:r>
              <a:rPr lang="en-US" sz="1500" b="1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Data Stewards</a:t>
            </a:r>
            <a:r>
              <a:rPr lang="en-US" sz="150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para custodiar KPIs.</a:t>
            </a:r>
            <a:endParaRPr lang="en-US" sz="1500">
              <a:solidFill>
                <a:srgbClr val="4B5563"/>
              </a:solidFill>
              <a:latin typeface="Roboto" panose="02000000000000000000"/>
              <a:ea typeface="Roboto" panose="02000000000000000000"/>
              <a:cs typeface="Roboto" panose="0200000000000000000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9" name="Google Shape;159;p16"/>
          <p:cNvSpPr txBox="1"/>
          <p:nvPr>
            <p:custDataLst>
              <p:tags r:id="rId7"/>
            </p:custDataLst>
          </p:nvPr>
        </p:nvSpPr>
        <p:spPr>
          <a:xfrm>
            <a:off x="866775" y="3487420"/>
            <a:ext cx="479107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None/>
            </a:pPr>
            <a:r>
              <a:rPr lang="en-US" sz="1500" b="1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KPI Clave:</a:t>
            </a:r>
            <a:r>
              <a:rPr lang="en-US" sz="150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Abandono por Etapa (Pago vs. Envío).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0" name="Google Shape;160;p16"/>
          <p:cNvSpPr txBox="1"/>
          <p:nvPr>
            <p:custDataLst>
              <p:tags r:id="rId8"/>
            </p:custDataLst>
          </p:nvPr>
        </p:nvSpPr>
        <p:spPr>
          <a:xfrm>
            <a:off x="6534150" y="1800225"/>
            <a:ext cx="5030628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0525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 panose="020B0604020202020204"/>
              <a:buNone/>
            </a:pPr>
            <a:r>
              <a:rPr lang="en-US" sz="1950" b="1" i="0" u="none" strike="noStrike" cap="none">
                <a:solidFill>
                  <a:srgbClr val="37415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Gobernanza y Plataformas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1" name="Google Shape;161;p16"/>
          <p:cNvSpPr txBox="1"/>
          <p:nvPr>
            <p:custDataLst>
              <p:tags r:id="rId9"/>
            </p:custDataLst>
          </p:nvPr>
        </p:nvSpPr>
        <p:spPr>
          <a:xfrm>
            <a:off x="5913755" y="2324100"/>
            <a:ext cx="5411470" cy="2461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None/>
            </a:pPr>
            <a:r>
              <a:rPr lang="en-US" sz="150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Establecer gobernanza básica: datos limpios, eliminación de silos. Uso de dashboards interactivos (Power BI) para la visualización.</a:t>
            </a:r>
            <a:endParaRPr lang="en-US" sz="1500" b="0" i="0" u="none" strike="noStrike" cap="none">
              <a:solidFill>
                <a:srgbClr val="4B55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None/>
            </a:pPr>
            <a:r>
              <a:rPr lang="en-US" sz="1400" b="1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+mn-ea"/>
              </a:rPr>
              <a:t>Dashboards Accionables</a:t>
            </a:r>
            <a:r>
              <a:rPr lang="es-ES" altLang="en-US" sz="1400" b="1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+mn-ea"/>
              </a:rPr>
              <a:t>:</a:t>
            </a:r>
            <a:endParaRPr lang="es-ES" altLang="en-US" sz="1400" b="1">
              <a:solidFill>
                <a:srgbClr val="4B5563"/>
              </a:solidFill>
              <a:latin typeface="Roboto" panose="02000000000000000000"/>
              <a:ea typeface="Roboto" panose="02000000000000000000"/>
              <a:cs typeface="Roboto" panose="02000000000000000000"/>
              <a:sym typeface="+mn-ea"/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Char char="ü"/>
              <a:defRPr sz="1100">
                <a:solidFill>
                  <a:srgbClr val="404040"/>
                </a:solidFill>
              </a:defRPr>
            </a:pPr>
            <a:r>
              <a:rPr lang="es-EC" sz="1400">
                <a:sym typeface="+mn-ea"/>
              </a:rPr>
              <a:t>Alertas en tiempo real: 'El abandono en pago subió 20% en la última hora'.</a:t>
            </a:r>
            <a:endParaRPr lang="es-EC" sz="1400">
              <a:sym typeface="+mn-ea"/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Char char="ü"/>
              <a:defRPr sz="1100">
                <a:solidFill>
                  <a:srgbClr val="404040"/>
                </a:solidFill>
              </a:defRPr>
            </a:pPr>
            <a:r>
              <a:rPr lang="es-EC" sz="1400">
                <a:sym typeface="+mn-ea"/>
              </a:rPr>
              <a:t> Permite reacción inmediata de TI y Comercial.</a:t>
            </a:r>
            <a:endParaRPr lang="es-EC" sz="14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" name="Google Shape;162;p16"/>
          <p:cNvSpPr txBox="1"/>
          <p:nvPr>
            <p:custDataLst>
              <p:tags r:id="rId10"/>
            </p:custDataLst>
          </p:nvPr>
        </p:nvSpPr>
        <p:spPr>
          <a:xfrm>
            <a:off x="5979160" y="4361180"/>
            <a:ext cx="479107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None/>
            </a:pPr>
            <a:r>
              <a:rPr lang="en-US" sz="1500" b="1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Resultado:</a:t>
            </a:r>
            <a:r>
              <a:rPr lang="en-US" sz="150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Decisiones data-driven en 90 días.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" name="Google Shape;163;p16"/>
          <p:cNvSpPr txBox="1"/>
          <p:nvPr/>
        </p:nvSpPr>
        <p:spPr>
          <a:xfrm>
            <a:off x="762000" y="5484812"/>
            <a:ext cx="11201400" cy="20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4325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4"/>
              <a:buFont typeface="Arial" panose="020B0604020202020204"/>
              <a:buNone/>
            </a:pPr>
            <a:r>
              <a:rPr lang="en-US" sz="1405" b="1" i="0" u="none" strike="noStrike" cap="none">
                <a:solidFill>
                  <a:srgbClr val="E3061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Transparencia Omnicanal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4" name="Google Shape;164;p16"/>
          <p:cNvSpPr txBox="1"/>
          <p:nvPr/>
        </p:nvSpPr>
        <p:spPr>
          <a:xfrm>
            <a:off x="762000" y="5802947"/>
            <a:ext cx="10668000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None/>
            </a:pPr>
            <a:r>
              <a:rPr lang="en-US" sz="1500" b="0" i="0" u="none" strike="noStrike" cap="none">
                <a:solidFill>
                  <a:srgbClr val="4B55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Los proveedores acceden al stock en tiempo real y los clientes ven métricas simples ("Tu carrito te espera") vía App.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5" name="Google Shape;165;p16" descr="image.png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18515" y="5481637"/>
            <a:ext cx="219075" cy="178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6" descr="image.png"/>
          <p:cNvPicPr preferRelativeResize="0"/>
          <p:nvPr>
            <p:custDataLst>
              <p:tags r:id="rId12"/>
            </p:custDataLst>
          </p:nvPr>
        </p:nvPicPr>
        <p:blipFill rotWithShape="1">
          <a:blip r:embed="rId13"/>
          <a:srcRect/>
          <a:stretch>
            <a:fillRect/>
          </a:stretch>
        </p:blipFill>
        <p:spPr>
          <a:xfrm>
            <a:off x="866775" y="1819275"/>
            <a:ext cx="36195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6" descr="image.png"/>
          <p:cNvPicPr preferRelativeResize="0"/>
          <p:nvPr>
            <p:custDataLst>
              <p:tags r:id="rId14"/>
            </p:custDataLst>
          </p:nvPr>
        </p:nvPicPr>
        <p:blipFill rotWithShape="1">
          <a:blip r:embed="rId15"/>
          <a:srcRect/>
          <a:stretch>
            <a:fillRect/>
          </a:stretch>
        </p:blipFill>
        <p:spPr>
          <a:xfrm>
            <a:off x="6534150" y="1819275"/>
            <a:ext cx="247650" cy="28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7000" y="537468"/>
            <a:ext cx="727391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E30613"/>
                </a:solidFill>
              </a:defRPr>
            </a:pPr>
            <a:r>
              <a:rPr lang="es-EC" sz="3600" dirty="0"/>
              <a:t>Cierre Triunfal: Resultados Esperados</a:t>
            </a:r>
            <a:endParaRPr lang="es-EC" sz="3600" dirty="0"/>
          </a:p>
        </p:txBody>
      </p:sp>
      <p:sp>
        <p:nvSpPr>
          <p:cNvPr id="3" name="Oval 2"/>
          <p:cNvSpPr/>
          <p:nvPr/>
        </p:nvSpPr>
        <p:spPr>
          <a:xfrm>
            <a:off x="416765" y="1565786"/>
            <a:ext cx="2743200" cy="2743200"/>
          </a:xfrm>
          <a:prstGeom prst="ellipse">
            <a:avLst/>
          </a:prstGeom>
          <a:solidFill>
            <a:srgbClr val="E30613"/>
          </a:solidFill>
          <a:ln>
            <a:solidFill>
              <a:srgbClr val="E3061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08561" y="2369062"/>
            <a:ext cx="1990090" cy="9220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rPr lang="es-EC" sz="4000" dirty="0"/>
              <a:t>+</a:t>
            </a:r>
            <a:r>
              <a:rPr lang="es-ES" altLang="es-EC" sz="4000" dirty="0"/>
              <a:t>20</a:t>
            </a:r>
            <a:r>
              <a:rPr lang="es-EC" sz="4000" dirty="0"/>
              <a:t>-</a:t>
            </a:r>
            <a:r>
              <a:rPr lang="es-ES" altLang="es-EC" sz="4000" dirty="0"/>
              <a:t>3</a:t>
            </a:r>
            <a:r>
              <a:rPr lang="es-EC" sz="4000" dirty="0"/>
              <a:t>0%</a:t>
            </a:r>
            <a:endParaRPr lang="es-EC" sz="4000" dirty="0"/>
          </a:p>
          <a:p>
            <a:pPr algn="ctr">
              <a:defRPr sz="1400">
                <a:solidFill>
                  <a:srgbClr val="FFFFFF"/>
                </a:solidFill>
              </a:defRPr>
            </a:pPr>
            <a:r>
              <a:rPr lang="es-EC" sz="1400" dirty="0"/>
              <a:t>Incremento en Ventas</a:t>
            </a:r>
            <a:endParaRPr lang="es-EC" sz="1400" dirty="0"/>
          </a:p>
        </p:txBody>
      </p:sp>
      <p:sp>
        <p:nvSpPr>
          <p:cNvPr id="5" name="Rounded Rectangle 4"/>
          <p:cNvSpPr/>
          <p:nvPr/>
        </p:nvSpPr>
        <p:spPr>
          <a:xfrm>
            <a:off x="4072255" y="1918335"/>
            <a:ext cx="4171950" cy="1198245"/>
          </a:xfrm>
          <a:prstGeom prst="roundRect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64000" y="1566000"/>
            <a:ext cx="3528000" cy="5292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uadro de texto 9"/>
          <p:cNvSpPr txBox="1"/>
          <p:nvPr/>
        </p:nvSpPr>
        <p:spPr>
          <a:xfrm>
            <a:off x="4101465" y="1917700"/>
            <a:ext cx="406082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s-EC" sz="1800" b="1" dirty="0">
                <a:solidFill>
                  <a:srgbClr val="FFFFFF"/>
                </a:solidFill>
                <a:sym typeface="Roboto Medium" panose="02000000000000000000"/>
              </a:rPr>
              <a:t>De Prati lidera el e-commerce ecuatoriano con ventas digitales al 15%, recuperando entre el  </a:t>
            </a:r>
            <a:r>
              <a:rPr lang="es-ES" altLang="es-EC" sz="1800" b="1" dirty="0">
                <a:solidFill>
                  <a:srgbClr val="FFFFFF"/>
                </a:solidFill>
                <a:sym typeface="Roboto Medium" panose="02000000000000000000"/>
              </a:rPr>
              <a:t>20</a:t>
            </a:r>
            <a:r>
              <a:rPr lang="es-EC" sz="1800" b="1" dirty="0">
                <a:solidFill>
                  <a:srgbClr val="FFFFFF"/>
                </a:solidFill>
                <a:sym typeface="Roboto Medium" panose="02000000000000000000"/>
              </a:rPr>
              <a:t>-</a:t>
            </a:r>
            <a:r>
              <a:rPr lang="es-ES" altLang="es-EC" sz="1800" b="1" dirty="0">
                <a:solidFill>
                  <a:srgbClr val="FFFFFF"/>
                </a:solidFill>
                <a:sym typeface="Roboto Medium" panose="02000000000000000000"/>
              </a:rPr>
              <a:t>3</a:t>
            </a:r>
            <a:r>
              <a:rPr lang="es-EC" sz="1800" b="1" dirty="0">
                <a:solidFill>
                  <a:srgbClr val="FFFFFF"/>
                </a:solidFill>
                <a:sym typeface="Roboto Medium" panose="02000000000000000000"/>
              </a:rPr>
              <a:t>0% de ventas perdido.</a:t>
            </a:r>
            <a:endParaRPr lang="es-EC" sz="1800" b="1" dirty="0">
              <a:solidFill>
                <a:srgbClr val="FFFFFF"/>
              </a:solidFill>
              <a:sym typeface="Roboto Medium" panose="02000000000000000000"/>
            </a:endParaRPr>
          </a:p>
        </p:txBody>
      </p:sp>
      <p:sp>
        <p:nvSpPr>
          <p:cNvPr id="11" name="Rounded Rectangle 4"/>
          <p:cNvSpPr/>
          <p:nvPr/>
        </p:nvSpPr>
        <p:spPr>
          <a:xfrm>
            <a:off x="3954145" y="3613150"/>
            <a:ext cx="4430395" cy="1448435"/>
          </a:xfrm>
          <a:prstGeom prst="roundRect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Cuadro de texto 7"/>
          <p:cNvSpPr txBox="1"/>
          <p:nvPr/>
        </p:nvSpPr>
        <p:spPr>
          <a:xfrm>
            <a:off x="4183380" y="3613150"/>
            <a:ext cx="406082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s-EC" b="1" dirty="0">
                <a:solidFill>
                  <a:srgbClr val="FFFFFF"/>
                </a:solidFill>
                <a:sym typeface="Roboto" panose="02000000000000000000"/>
              </a:rPr>
              <a:t>La Decisión Clave:</a:t>
            </a:r>
            <a:endParaRPr lang="es-EC" b="1" dirty="0">
              <a:solidFill>
                <a:srgbClr val="FFFFFF"/>
              </a:solidFill>
              <a:sym typeface="Roboto" panose="02000000000000000000"/>
            </a:endParaRPr>
          </a:p>
          <a:p>
            <a:pPr marL="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s-EC" b="1" dirty="0">
                <a:solidFill>
                  <a:srgbClr val="FFFFFF"/>
                </a:solidFill>
                <a:sym typeface="Roboto" panose="02000000000000000000"/>
              </a:rPr>
              <a:t>Adopción de IA y Omnicanalidad con implementación en 90 días y métricas trackeables (ROI en 6 meses, Ventas al 15%).</a:t>
            </a:r>
            <a:endParaRPr lang="es-EC" sz="1800" b="1" dirty="0">
              <a:solidFill>
                <a:srgbClr val="FFFFFF"/>
              </a:solidFill>
              <a:sym typeface="Roboto Medium" panose="0200000000000000000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ags/tag10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ags/tag2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ags/tag3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ags/tag4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ags/tag5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ags/tag6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ags/tag7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ags/tag8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ags/tag9.xml><?xml version="1.0" encoding="utf-8"?>
<p:tagLst xmlns:p="http://schemas.openxmlformats.org/presentationml/2006/main">
  <p:tag name="KSO_WM_DIAGRAM_VIRTUALLY_FRAME" val="{&quot;height&quot;:314.1,&quot;left&quot;:45,&quot;top&quot;:118.5,&quot;width&quot;:870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3122</Words>
  <Application>WPS Presentation</Application>
  <PresentationFormat>Panorámica</PresentationFormat>
  <Paragraphs>109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2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Calibri</vt:lpstr>
      <vt:lpstr>Roboto Medium</vt:lpstr>
      <vt:lpstr>Verdana</vt:lpstr>
      <vt:lpstr>Roboto</vt:lpstr>
      <vt:lpstr>Times New Roman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dc:description>generated using python-pptx</dc:description>
  <cp:lastModifiedBy>Madelayne Morante</cp:lastModifiedBy>
  <cp:revision>7</cp:revision>
  <dcterms:created xsi:type="dcterms:W3CDTF">2013-01-27T09:14:00Z</dcterms:created>
  <dcterms:modified xsi:type="dcterms:W3CDTF">2025-12-06T04:40:27Z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A9BF063D94564FF1B7EE45A730F0ACCB_13</vt:lpwstr>
  </property>
  <property fmtid="{D5CDD505-2E9C-101B-9397-08002B2CF9AE}" pid="3" name="KSOProductBuildVer">
    <vt:lpwstr>3082-12.2.0.23155</vt:lpwstr>
  </property>
</Properties>
</file>

<file path=docProps/thumbnail.jpeg>
</file>